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7" r:id="rId3"/>
    <p:sldId id="278" r:id="rId4"/>
    <p:sldId id="283" r:id="rId5"/>
    <p:sldId id="290" r:id="rId6"/>
    <p:sldId id="291" r:id="rId7"/>
    <p:sldId id="279" r:id="rId8"/>
    <p:sldId id="259" r:id="rId9"/>
    <p:sldId id="261" r:id="rId10"/>
    <p:sldId id="280" r:id="rId11"/>
    <p:sldId id="292" r:id="rId12"/>
    <p:sldId id="262" r:id="rId13"/>
    <p:sldId id="286" r:id="rId14"/>
    <p:sldId id="285" r:id="rId15"/>
    <p:sldId id="294" r:id="rId16"/>
    <p:sldId id="288" r:id="rId17"/>
    <p:sldId id="289" r:id="rId18"/>
    <p:sldId id="263" r:id="rId19"/>
    <p:sldId id="268" r:id="rId20"/>
    <p:sldId id="293" r:id="rId21"/>
    <p:sldId id="266" r:id="rId22"/>
    <p:sldId id="267" r:id="rId23"/>
    <p:sldId id="269" r:id="rId24"/>
    <p:sldId id="271" r:id="rId25"/>
    <p:sldId id="272" r:id="rId26"/>
    <p:sldId id="270" r:id="rId27"/>
    <p:sldId id="273" r:id="rId28"/>
    <p:sldId id="274" r:id="rId29"/>
    <p:sldId id="275" r:id="rId30"/>
    <p:sldId id="260" r:id="rId31"/>
    <p:sldId id="264" r:id="rId32"/>
    <p:sldId id="28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044" autoAdjust="0"/>
    <p:restoredTop sz="94660"/>
  </p:normalViewPr>
  <p:slideViewPr>
    <p:cSldViewPr>
      <p:cViewPr>
        <p:scale>
          <a:sx n="80" d="100"/>
          <a:sy n="80" d="100"/>
        </p:scale>
        <p:origin x="-152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C6305-5819-4B41-8C5E-6703A2692FF7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BD389-1041-4644-9CCA-0A5D93269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 of 2D</a:t>
            </a:r>
            <a:r>
              <a:rPr lang="en-US" baseline="0" dirty="0" smtClean="0"/>
              <a:t> : FETs, Optoelectronic devices, Topological insulators, </a:t>
            </a:r>
            <a:r>
              <a:rPr lang="en-US" baseline="0" dirty="0" err="1" smtClean="0"/>
              <a:t>electrocatalysts</a:t>
            </a:r>
            <a:r>
              <a:rPr lang="en-US" baseline="0" dirty="0" smtClean="0"/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Landau (1937)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Peierls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(1935) argued that strictly 2D crystals were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thermodynamically unstable and could not exist.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BD389-1041-4644-9CCA-0A5D93269C3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Thickness of sample 18nm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BD389-1041-4644-9CCA-0A5D93269C3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Length = 4.05 um</a:t>
            </a:r>
          </a:p>
          <a:p>
            <a:r>
              <a:rPr lang="en-US" dirty="0" smtClean="0"/>
              <a:t>Width = 3.62 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BD389-1041-4644-9CCA-0A5D93269C3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52400" y="533400"/>
            <a:ext cx="877445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Phase Engineered Atomically thin high-K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Dielectrics for 2D Electronics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4953000"/>
            <a:ext cx="31990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Wayne State University</a:t>
            </a:r>
          </a:p>
          <a:p>
            <a:pPr algn="ctr"/>
            <a:r>
              <a:rPr lang="en-US" sz="2800" dirty="0" smtClean="0"/>
              <a:t>Physics &amp; Astronomy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819400" y="2819400"/>
            <a:ext cx="35003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err="1" smtClean="0"/>
              <a:t>Sagar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Paudel</a:t>
            </a:r>
            <a:endParaRPr lang="en-US" sz="4800" b="1" dirty="0" smtClean="0"/>
          </a:p>
          <a:p>
            <a:pPr algn="ctr"/>
            <a:endParaRPr lang="en-US" sz="4800" b="1" dirty="0" smtClean="0"/>
          </a:p>
        </p:txBody>
      </p:sp>
      <p:pic>
        <p:nvPicPr>
          <p:cNvPr id="1031" name="Picture 7" descr="Image result for wayne state university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495800"/>
            <a:ext cx="2143125" cy="2133601"/>
          </a:xfrm>
          <a:prstGeom prst="rect">
            <a:avLst/>
          </a:prstGeom>
          <a:noFill/>
        </p:spPr>
      </p:pic>
      <p:pic>
        <p:nvPicPr>
          <p:cNvPr id="1037" name="Picture 13" descr="http://mac.wayne.edu/downloads/warrior_banded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988" y="4876800"/>
            <a:ext cx="2400273" cy="16071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8458200" cy="563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24600" y="6336268"/>
            <a:ext cx="24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 :Wu, M. et. Al., 2008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"/>
            <a:ext cx="4434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Possible Candidates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00" y="1566446"/>
            <a:ext cx="4953000" cy="3462754"/>
            <a:chOff x="0" y="533400"/>
            <a:chExt cx="4953000" cy="3462754"/>
          </a:xfrm>
        </p:grpSpPr>
        <p:pic>
          <p:nvPicPr>
            <p:cNvPr id="10650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1" y="533400"/>
              <a:ext cx="2133600" cy="2319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11"/>
            <p:cNvGrpSpPr/>
            <p:nvPr/>
          </p:nvGrpSpPr>
          <p:grpSpPr>
            <a:xfrm>
              <a:off x="0" y="533400"/>
              <a:ext cx="4953000" cy="3462754"/>
              <a:chOff x="0" y="533400"/>
              <a:chExt cx="4953000" cy="3462754"/>
            </a:xfrm>
          </p:grpSpPr>
          <p:pic>
            <p:nvPicPr>
              <p:cNvPr id="10650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8600" y="533400"/>
                <a:ext cx="2200275" cy="2400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0" y="2971800"/>
                <a:ext cx="22097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AFM image of HfO2 on MoS2 surface by ALD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667000" y="2971800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XPS image showing island type of growth 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66800" y="3657600"/>
                <a:ext cx="2505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 smtClean="0"/>
                  <a:t>Source : Stephen M. et. al., (2013) </a:t>
                </a:r>
                <a:endParaRPr lang="en-US" sz="1600" i="1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715000" y="1600200"/>
            <a:ext cx="3048000" cy="3352800"/>
            <a:chOff x="5715000" y="533400"/>
            <a:chExt cx="3048000" cy="3352800"/>
          </a:xfrm>
        </p:grpSpPr>
        <p:sp>
          <p:nvSpPr>
            <p:cNvPr id="3" name="TextBox 2"/>
            <p:cNvSpPr txBox="1"/>
            <p:nvPr/>
          </p:nvSpPr>
          <p:spPr>
            <a:xfrm>
              <a:off x="5715000" y="2962870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AFM image of Al2O3 deposited </a:t>
              </a:r>
            </a:p>
            <a:p>
              <a:r>
                <a:rPr lang="en-US" dirty="0" smtClean="0"/>
                <a:t>by 30 ALD cycles on MoS2 .</a:t>
              </a:r>
            </a:p>
            <a:p>
              <a:r>
                <a:rPr lang="en-US" dirty="0" smtClean="0"/>
                <a:t>	 </a:t>
              </a:r>
              <a:r>
                <a:rPr lang="en-US" sz="1600" i="1" dirty="0" smtClean="0"/>
                <a:t>Source: </a:t>
              </a:r>
              <a:r>
                <a:rPr lang="en-US" sz="1600" i="1" dirty="0" err="1" smtClean="0"/>
                <a:t>Azcati</a:t>
              </a:r>
              <a:r>
                <a:rPr lang="en-US" sz="1600" i="1" dirty="0" smtClean="0"/>
                <a:t> A et.al., 2014</a:t>
              </a:r>
              <a:endParaRPr lang="en-US" i="1" dirty="0"/>
            </a:p>
          </p:txBody>
        </p:sp>
        <p:pic>
          <p:nvPicPr>
            <p:cNvPr id="10650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67400" y="533400"/>
              <a:ext cx="240098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304800" y="5329535"/>
            <a:ext cx="4648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They require complex growth process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04800" y="6091535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Non-uniform deposition 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715000" y="609153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Surface contamination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8800" y="5329535"/>
            <a:ext cx="3301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Needs Surface treatment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0"/>
            <a:ext cx="899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Problem in High K dielectric integration of  TMD 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Solution 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066800"/>
            <a:ext cx="8160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Two dimensional atomically flat high K dielectric obtained through mechanical exfoliation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019800"/>
            <a:ext cx="258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Exfoliation of TaS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19400"/>
            <a:ext cx="3986682" cy="270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5105400" y="2812284"/>
            <a:ext cx="3581400" cy="2816992"/>
            <a:chOff x="5105400" y="2812284"/>
            <a:chExt cx="3581400" cy="2816992"/>
          </a:xfrm>
        </p:grpSpPr>
        <p:pic>
          <p:nvPicPr>
            <p:cNvPr id="36867" name="Picture 3" descr="Image result for hot plate physics la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5400" y="2812284"/>
              <a:ext cx="3581400" cy="2816992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 rot="21405360">
              <a:off x="6143680" y="3277489"/>
              <a:ext cx="1165666" cy="5777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substrate</a:t>
              </a:r>
              <a:endParaRPr 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10200" y="6019800"/>
            <a:ext cx="2697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Thermal Oxidation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51054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300</a:t>
            </a:r>
            <a:r>
              <a:rPr lang="en-US" sz="2800" dirty="0" smtClean="0">
                <a:solidFill>
                  <a:srgbClr val="FFFF00"/>
                </a:solidFill>
                <a:latin typeface="Times New Roman"/>
                <a:cs typeface="Times New Roman"/>
              </a:rPr>
              <a:t>̊</a:t>
            </a:r>
            <a:r>
              <a:rPr lang="en-US" sz="2800" dirty="0" smtClean="0">
                <a:solidFill>
                  <a:srgbClr val="FFFF00"/>
                </a:solidFill>
              </a:rPr>
              <a:t> C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5105400"/>
            <a:ext cx="116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3 hours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6433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XPS Study of Oxidized TaS2 : </a:t>
            </a:r>
            <a:endParaRPr lang="en-US" sz="4000" b="1" dirty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0" y="1447800"/>
          <a:ext cx="4648200" cy="4331135"/>
        </p:xfrm>
        <a:graphic>
          <a:graphicData uri="http://schemas.openxmlformats.org/presentationml/2006/ole">
            <p:oleObj spid="_x0000_s68610" name="KGPlot" r:id="rId3" imgW="6858000" imgH="5879880" progId="KGraph_Plot">
              <p:embed/>
            </p:oleObj>
          </a:graphicData>
        </a:graphic>
      </p:graphicFrame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057400"/>
            <a:ext cx="3886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5486400"/>
            <a:ext cx="195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 :  </a:t>
            </a:r>
            <a:r>
              <a:rPr lang="en-US" i="1" dirty="0" err="1" smtClean="0"/>
              <a:t>Kuo</a:t>
            </a:r>
            <a:r>
              <a:rPr lang="en-US" i="1" dirty="0" smtClean="0"/>
              <a:t> Y., 1992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2438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26.7 </a:t>
            </a:r>
            <a:r>
              <a:rPr lang="en-US" dirty="0" err="1" smtClean="0"/>
              <a:t>eV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895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28.6 </a:t>
            </a:r>
            <a:r>
              <a:rPr lang="en-US" dirty="0" err="1" smtClean="0"/>
              <a:t>eV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5791200"/>
            <a:ext cx="15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 ratio = 1.4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6248400"/>
            <a:ext cx="85344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/>
              <a:t>The energy position of these peaks is close to the binding energy of  Ta in stoichiometric Ta</a:t>
            </a:r>
            <a:r>
              <a:rPr lang="en-US" sz="1900" baseline="-25000" dirty="0" smtClean="0"/>
              <a:t>2</a:t>
            </a:r>
            <a:r>
              <a:rPr lang="en-US" sz="1900" dirty="0" smtClean="0"/>
              <a:t>O</a:t>
            </a:r>
            <a:r>
              <a:rPr lang="en-US" sz="1900" baseline="-25000" dirty="0" smtClean="0"/>
              <a:t>5</a:t>
            </a:r>
            <a:r>
              <a:rPr lang="en-US" sz="1900" dirty="0" smtClean="0"/>
              <a:t>.</a:t>
            </a:r>
            <a:endParaRPr lang="en-US" sz="19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1" y="1131525"/>
            <a:ext cx="7424766" cy="566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2554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TEM Study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010400" cy="3886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2133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MoS2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2895600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Oxidized TaS2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143000"/>
            <a:ext cx="4114800" cy="324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572000"/>
            <a:ext cx="4114800" cy="1427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143000"/>
            <a:ext cx="3904422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5" name="Picture 5" descr="C:\Users\sagar\Desktop\b4 heat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572000"/>
            <a:ext cx="4343400" cy="1447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400" y="228600"/>
            <a:ext cx="2840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AFM Study :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6173" y="6091535"/>
            <a:ext cx="178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 heating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24840" y="6096000"/>
            <a:ext cx="170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heating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0" y="304800"/>
          <a:ext cx="4267200" cy="4267200"/>
        </p:xfrm>
        <a:graphic>
          <a:graphicData uri="http://schemas.openxmlformats.org/presentationml/2006/ole">
            <p:oleObj spid="_x0000_s69634" name="KGPlot" r:id="rId4" imgW="6858000" imgH="6858000" progId="KGraph_Plot">
              <p:embed/>
            </p:oleObj>
          </a:graphicData>
        </a:graphic>
      </p:graphicFrame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572000" y="304800"/>
          <a:ext cx="4191000" cy="4191000"/>
        </p:xfrm>
        <a:graphic>
          <a:graphicData uri="http://schemas.openxmlformats.org/presentationml/2006/ole">
            <p:oleObj spid="_x0000_s69635" name="KGPlot" r:id="rId5" imgW="6858000" imgH="6858000" progId="KGraph_Plot">
              <p:embed/>
            </p:oleObj>
          </a:graphicData>
        </a:graphic>
      </p:graphicFrame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48006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 descr="C:\D\Bhim\PhD work\Bhim's Ta2O5 backgate and topgate\Capacitance measurement\optical microscope image\102715\No.2\33_22\4_lift off_100X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4800600"/>
            <a:ext cx="2362200" cy="183683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4445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C-V Measurement : 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057400" y="762000"/>
          <a:ext cx="4953000" cy="4953000"/>
        </p:xfrm>
        <a:graphic>
          <a:graphicData uri="http://schemas.openxmlformats.org/presentationml/2006/ole">
            <p:oleObj spid="_x0000_s70658" name="KGPlot" r:id="rId3" imgW="6858000" imgH="6858000" progId="KGraph_Plot">
              <p:embed/>
            </p:oleObj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8800" y="6019800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K = 12.6</a:t>
            </a:r>
            <a:endParaRPr lang="en-US" sz="2800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5486400"/>
            <a:ext cx="1662684" cy="11388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600" y="6019800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6019800"/>
            <a:ext cx="1361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found: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152400"/>
            <a:ext cx="6051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C-V Measurement (cont.) : 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5003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Experimental Details :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14400"/>
            <a:ext cx="250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Graphene Transfer</a:t>
            </a:r>
            <a:endParaRPr lang="en-US" sz="2400" dirty="0"/>
          </a:p>
        </p:txBody>
      </p:sp>
      <p:pic>
        <p:nvPicPr>
          <p:cNvPr id="4" name="Picture 3" descr="E:\Research\Graphite back gate device_Images\9-6-15\Gr-backgate-2_9-6-15\56_22\01_56_22_graphene transfer_100x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524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190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 TaS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Transfer</a:t>
            </a:r>
            <a:endParaRPr lang="en-US" sz="2400" dirty="0"/>
          </a:p>
        </p:txBody>
      </p:sp>
      <p:pic>
        <p:nvPicPr>
          <p:cNvPr id="6" name="Picture 5" descr="E:\Research\Graphite back gate device_Images\9-6-15\Gr-backgate-2_9-6-15\56_22\04_56_22_annealing@250C_30min_100x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7620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76735"/>
            <a:ext cx="1600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Oxidation</a:t>
            </a:r>
            <a:endParaRPr lang="en-US" sz="2400" dirty="0"/>
          </a:p>
        </p:txBody>
      </p:sp>
      <p:pic>
        <p:nvPicPr>
          <p:cNvPr id="8" name="Picture 7" descr="E:\Research\Graphite back gate device_Images\9-6-15\Gr-backgate-2_9-6-15\56_22\05_56_22_heating@300C_3hrs_100x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371600"/>
            <a:ext cx="360687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2433935"/>
            <a:ext cx="206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4. MoS2 Transfer</a:t>
            </a:r>
            <a:endParaRPr lang="en-US" sz="2400" dirty="0"/>
          </a:p>
        </p:txBody>
      </p:sp>
      <p:pic>
        <p:nvPicPr>
          <p:cNvPr id="10" name="Picture 9" descr="E:\Research\Graphite back gate device_Images\9-6-15\Gr-backgate-2_9-6-15\56_22\06_56_22_MoS2 transfer_100x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2058470"/>
            <a:ext cx="3657600" cy="289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8600" y="3352800"/>
            <a:ext cx="23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6. Gold Deposition</a:t>
            </a:r>
            <a:endParaRPr lang="en-US" sz="2400" dirty="0"/>
          </a:p>
        </p:txBody>
      </p:sp>
      <p:pic>
        <p:nvPicPr>
          <p:cNvPr id="18" name="Picture 17" descr="E:\Research\Graphite back gate device_Images\9-6-15\Gr-backgate-2_9-6-15\56_22\08_56_22_ebeam_100x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2819400"/>
            <a:ext cx="3657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E:\Research\Graphite back gate device_Images\9-6-15\Gr-backgate-2_9-6-15\56_22\09_56_22_liftoff_100x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3505200"/>
            <a:ext cx="3657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28600" y="2895600"/>
            <a:ext cx="2730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5. E-beam Lithography</a:t>
            </a:r>
            <a:endParaRPr lang="en-US" sz="2400" dirty="0"/>
          </a:p>
        </p:txBody>
      </p:sp>
      <p:sp>
        <p:nvSpPr>
          <p:cNvPr id="21" name="L-Shape 20"/>
          <p:cNvSpPr/>
          <p:nvPr/>
        </p:nvSpPr>
        <p:spPr>
          <a:xfrm rot="5400000">
            <a:off x="3271501" y="4938447"/>
            <a:ext cx="440267" cy="1316040"/>
          </a:xfrm>
          <a:prstGeom prst="corner">
            <a:avLst>
              <a:gd name="adj1" fmla="val 38806"/>
              <a:gd name="adj2" fmla="val 18657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41565" y="5981700"/>
            <a:ext cx="2882752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Si-substrate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L-Shape 22"/>
          <p:cNvSpPr/>
          <p:nvPr/>
        </p:nvSpPr>
        <p:spPr>
          <a:xfrm rot="10800000">
            <a:off x="452211" y="5541433"/>
            <a:ext cx="1065365" cy="440267"/>
          </a:xfrm>
          <a:prstGeom prst="corner">
            <a:avLst>
              <a:gd name="adj1" fmla="val 43283"/>
              <a:gd name="adj2" fmla="val 4104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0800000">
            <a:off x="1266902" y="4826000"/>
            <a:ext cx="1065365" cy="990600"/>
          </a:xfrm>
          <a:prstGeom prst="corner">
            <a:avLst>
              <a:gd name="adj1" fmla="val 19447"/>
              <a:gd name="adj2" fmla="val 17208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06930" y="5706533"/>
            <a:ext cx="752022" cy="165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18924" y="5816600"/>
            <a:ext cx="1817387" cy="1651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8600" y="5791200"/>
            <a:ext cx="915247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Graphene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0000" y="5715000"/>
            <a:ext cx="574746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286000" y="5486400"/>
            <a:ext cx="565833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1642913" y="4495800"/>
            <a:ext cx="958278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Electrodes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92239" y="5893647"/>
            <a:ext cx="1817387" cy="880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6" grpId="0"/>
      <p:bldP spid="19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6282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Platinum back-gate device : 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="" xmlns:w="http://schemas.openxmlformats.org/wordprocessingml/2006/main" xmlns:w10="urn:schemas-microsoft-com:office:word" xmlns:v="urn:schemas-microsoft-com:vml" xmlns:o="urn:schemas-microsoft-com:office:office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371600" y="1447800"/>
            <a:ext cx="6019800" cy="495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0" y="4267200"/>
            <a:ext cx="118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Platinum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3200400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Ta</a:t>
            </a:r>
            <a:r>
              <a:rPr lang="en-US" sz="24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O</a:t>
            </a:r>
            <a:r>
              <a:rPr lang="en-US" sz="2400" baseline="-25000" dirty="0" smtClean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en-US" sz="24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2743200"/>
            <a:ext cx="7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MoS</a:t>
            </a:r>
            <a:r>
              <a:rPr lang="en-US" sz="2400" baseline="-25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en-US" sz="24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Introduction:</a:t>
            </a:r>
            <a:endParaRPr lang="en-US" sz="4000" b="1" dirty="0"/>
          </a:p>
        </p:txBody>
      </p:sp>
      <p:pic>
        <p:nvPicPr>
          <p:cNvPr id="4" name="Picture 6" descr="http://s7.computerhistory.org/is/image/CHM/500004836-03-01?$re-inline-artifact$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3048000" cy="276446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3810000"/>
            <a:ext cx="2732543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First Transistor 1947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5880" y="4572000"/>
            <a:ext cx="91598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Size of transistor decreased from 10 µm in 1970’s to submicron level nowadays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Development of Silicon based devices took the central focus </a:t>
            </a:r>
          </a:p>
          <a:p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Two dimensional materials like Graphene attracted lot of interest</a:t>
            </a:r>
          </a:p>
        </p:txBody>
      </p:sp>
      <p:pic>
        <p:nvPicPr>
          <p:cNvPr id="7" name="Picture 6" descr="http://www.computerhistory.org/timeline/media/img/timeline_computers_1953.manchestert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304800"/>
            <a:ext cx="2885611" cy="2136524"/>
          </a:xfrm>
          <a:prstGeom prst="rect">
            <a:avLst/>
          </a:prstGeom>
          <a:noFill/>
        </p:spPr>
      </p:pic>
      <p:pic>
        <p:nvPicPr>
          <p:cNvPr id="8" name="Picture 4" descr="temperature-sens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667000"/>
            <a:ext cx="2895600" cy="16002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0" y="628471"/>
            <a:ext cx="19812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First Transistor</a:t>
            </a:r>
          </a:p>
          <a:p>
            <a:pPr algn="ctr"/>
            <a:r>
              <a:rPr lang="en-US" sz="2400" dirty="0" smtClean="0"/>
              <a:t> used computer 1953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2762071"/>
            <a:ext cx="19812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Michigan Micro </a:t>
            </a:r>
          </a:p>
          <a:p>
            <a:r>
              <a:rPr lang="en-US" sz="2400" dirty="0" smtClean="0"/>
              <a:t>Mote (M^3) </a:t>
            </a:r>
          </a:p>
          <a:p>
            <a:r>
              <a:rPr lang="en-US" sz="2400" dirty="0" smtClean="0"/>
              <a:t>2015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0"/>
            <a:ext cx="5361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AFM Characterization : </a:t>
            </a:r>
            <a:endParaRPr lang="en-US" sz="4000" b="1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35718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4343400"/>
            <a:ext cx="43719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295400"/>
            <a:ext cx="4287437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6" descr="C:\Users\sagar\Desktop\b4 heat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495800"/>
            <a:ext cx="4267200" cy="990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54977" y="1219200"/>
            <a:ext cx="24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Graphene back gate device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0037" y="1219200"/>
            <a:ext cx="24399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Platinum  back gate device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2362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MoS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2057400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Ta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r>
              <a:rPr lang="en-US" sz="2400" dirty="0" smtClean="0">
                <a:solidFill>
                  <a:srgbClr val="002060"/>
                </a:solidFill>
              </a:rPr>
              <a:t>O</a:t>
            </a:r>
            <a:r>
              <a:rPr lang="en-US" sz="2400" baseline="-25000" dirty="0" smtClean="0">
                <a:solidFill>
                  <a:srgbClr val="002060"/>
                </a:solidFill>
              </a:rPr>
              <a:t>5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2766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C000"/>
                </a:solidFill>
              </a:rPr>
              <a:t>Grap</a:t>
            </a:r>
            <a:endParaRPr lang="en-US" sz="2400" dirty="0" smtClean="0">
              <a:solidFill>
                <a:srgbClr val="FFC000"/>
              </a:solidFill>
            </a:endParaRPr>
          </a:p>
          <a:p>
            <a:r>
              <a:rPr lang="en-US" sz="2400" dirty="0" err="1" smtClean="0">
                <a:solidFill>
                  <a:srgbClr val="FFC000"/>
                </a:solidFill>
              </a:rPr>
              <a:t>hene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2600" y="3657600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 Electrode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5200" y="1676400"/>
            <a:ext cx="9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Platinum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67400" y="1752600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Ta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r>
              <a:rPr lang="en-US" sz="2400" dirty="0" smtClean="0">
                <a:solidFill>
                  <a:srgbClr val="002060"/>
                </a:solidFill>
              </a:rPr>
              <a:t>O</a:t>
            </a:r>
            <a:r>
              <a:rPr lang="en-US" sz="2400" baseline="-25000" dirty="0" smtClean="0">
                <a:solidFill>
                  <a:srgbClr val="002060"/>
                </a:solidFill>
              </a:rPr>
              <a:t>5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665537">
            <a:off x="6155140" y="2680117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MoS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72793">
            <a:off x="5546041" y="3109490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 Electrode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5715000"/>
            <a:ext cx="1547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Pt = 22 nm</a:t>
            </a:r>
          </a:p>
          <a:p>
            <a:r>
              <a:rPr lang="en-US" dirty="0" smtClean="0"/>
              <a:t>Ta2O5 = 12 nm</a:t>
            </a:r>
          </a:p>
          <a:p>
            <a:r>
              <a:rPr lang="en-US" dirty="0" smtClean="0"/>
              <a:t>MoS2 = 6 nm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00" y="56388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</a:t>
            </a:r>
            <a:r>
              <a:rPr lang="en-US" dirty="0" smtClean="0"/>
              <a:t> : 8 nm</a:t>
            </a:r>
          </a:p>
          <a:p>
            <a:r>
              <a:rPr lang="en-US" dirty="0" smtClean="0"/>
              <a:t>Ta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5 </a:t>
            </a:r>
            <a:r>
              <a:rPr lang="en-US" dirty="0" smtClean="0"/>
              <a:t> : 18 nm</a:t>
            </a:r>
          </a:p>
          <a:p>
            <a:r>
              <a:rPr lang="en-US" dirty="0" smtClean="0"/>
              <a:t>MoS2 : 7 nm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4114"/>
            <a:ext cx="6142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Electrical Characterization </a:t>
            </a:r>
            <a:endParaRPr lang="en-US" sz="4000" b="1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371600" y="1981200"/>
          <a:ext cx="5723437" cy="4343400"/>
        </p:xfrm>
        <a:graphic>
          <a:graphicData uri="http://schemas.openxmlformats.org/presentationml/2006/ole">
            <p:oleObj spid="_x0000_s33794" name="KGPlot" r:id="rId3" imgW="6858000" imgH="6476760" progId="KGraph_Plot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2400" y="1219200"/>
            <a:ext cx="3654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Output Characteristics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8600" y="609600"/>
            <a:ext cx="504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Graphene Back gate Device 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4149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Transfer Characteristic</a:t>
            </a:r>
            <a:endParaRPr lang="en-US" sz="3200" b="1" dirty="0"/>
          </a:p>
        </p:txBody>
      </p:sp>
      <p:pic>
        <p:nvPicPr>
          <p:cNvPr id="3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876300"/>
            <a:ext cx="4800600" cy="45339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4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800600" cy="45339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5" name="TextBox 7"/>
          <p:cNvSpPr txBox="1"/>
          <p:nvPr/>
        </p:nvSpPr>
        <p:spPr>
          <a:xfrm>
            <a:off x="1066800" y="241935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6" name="TextBox 8"/>
          <p:cNvSpPr txBox="1"/>
          <p:nvPr/>
        </p:nvSpPr>
        <p:spPr>
          <a:xfrm>
            <a:off x="5410200" y="249555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b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562600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plot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5562600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Semi-log plot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5410200"/>
            <a:ext cx="4351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Sub-threshold swing = </a:t>
            </a:r>
            <a:r>
              <a:rPr lang="en-US" sz="2000" dirty="0" smtClean="0">
                <a:latin typeface="Times New Roman"/>
                <a:cs typeface="Times New Roman"/>
              </a:rPr>
              <a:t>∆x / ( Order of ∆y 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5943600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70 mV/decade ~ SS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33400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Sub-threshold Swing </a:t>
            </a:r>
            <a:endParaRPr lang="en-US" sz="3200" b="1" dirty="0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371600" y="406400"/>
          <a:ext cx="5334000" cy="5037667"/>
        </p:xfrm>
        <a:graphic>
          <a:graphicData uri="http://schemas.openxmlformats.org/presentationml/2006/ole">
            <p:oleObj spid="_x0000_s63490" name="KGPlot" r:id="rId3" imgW="6858000" imgH="647676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390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Mobility Calculation </a:t>
            </a:r>
            <a:endParaRPr lang="en-US" sz="3200" b="1" dirty="0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4064237"/>
            <a:ext cx="2438400" cy="1093862"/>
          </a:xfrm>
          <a:prstGeom prst="rect">
            <a:avLst/>
          </a:prstGeom>
          <a:noFill/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8400" y="5105400"/>
            <a:ext cx="1828800" cy="110197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0" y="-228600"/>
            <a:ext cx="9144000" cy="5867400"/>
            <a:chOff x="0" y="-228600"/>
            <a:chExt cx="9144000" cy="5867400"/>
          </a:xfrm>
        </p:grpSpPr>
        <p:sp>
          <p:nvSpPr>
            <p:cNvPr id="4" name="Rectangle 3"/>
            <p:cNvSpPr/>
            <p:nvPr/>
          </p:nvSpPr>
          <p:spPr>
            <a:xfrm rot="834352">
              <a:off x="4356600" y="2244081"/>
              <a:ext cx="460194" cy="14342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4648200" y="3276600"/>
              <a:ext cx="10668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572000" y="609600"/>
              <a:ext cx="1143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46" name="Rectangle 6"/>
            <p:cNvSpPr>
              <a:spLocks noChangeArrowheads="1"/>
            </p:cNvSpPr>
            <p:nvPr/>
          </p:nvSpPr>
          <p:spPr bwMode="auto">
            <a:xfrm>
              <a:off x="0" y="914400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904875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219200" y="1295400"/>
            <a:ext cx="4599202" cy="4343400"/>
          </p:xfrm>
          <a:graphic>
            <a:graphicData uri="http://schemas.openxmlformats.org/presentationml/2006/ole">
              <p:oleObj spid="_x0000_s35844" name="KGPlot" r:id="rId6" imgW="6858000" imgH="6476760" progId="KGraph_Plot">
                <p:embed/>
              </p:oleObj>
            </a:graphicData>
          </a:graphic>
        </p:graphicFrame>
        <p:graphicFrame>
          <p:nvGraphicFramePr>
            <p:cNvPr id="9" name="Object 5"/>
            <p:cNvGraphicFramePr>
              <a:graphicFrameLocks noChangeAspect="1"/>
            </p:cNvGraphicFramePr>
            <p:nvPr/>
          </p:nvGraphicFramePr>
          <p:xfrm>
            <a:off x="4876800" y="-228600"/>
            <a:ext cx="4267200" cy="4029671"/>
          </p:xfrm>
          <a:graphic>
            <a:graphicData uri="http://schemas.openxmlformats.org/presentationml/2006/ole">
              <p:oleObj spid="_x0000_s35845" name="KGPlot" r:id="rId7" imgW="6858000" imgH="6476760" progId="KGraph_Plot">
                <p:embed/>
              </p:oleObj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2362200" y="6096000"/>
            <a:ext cx="266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µ ~ 55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endParaRPr lang="en-US" sz="32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-76200" y="609600"/>
          <a:ext cx="5325681" cy="5029200"/>
        </p:xfrm>
        <a:graphic>
          <a:graphicData uri="http://schemas.openxmlformats.org/presentationml/2006/ole">
            <p:oleObj spid="_x0000_s41986" name="KGPlot" r:id="rId3" imgW="6858000" imgH="6476760" progId="KGraph_Plot">
              <p:embed/>
            </p:oleObj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4350595" y="609600"/>
          <a:ext cx="5326805" cy="5029201"/>
        </p:xfrm>
        <a:graphic>
          <a:graphicData uri="http://schemas.openxmlformats.org/presentationml/2006/ole">
            <p:oleObj spid="_x0000_s41987" name="KGPlot" r:id="rId4" imgW="6858000" imgH="6476760" progId="KGraph_Plot">
              <p:embed/>
            </p:oleObj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8600" y="304800"/>
            <a:ext cx="3627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Hysteresis Behavior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5638800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plot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5638800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Semi-log plot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81000"/>
            <a:ext cx="4760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Platinum Back gate device</a:t>
            </a:r>
            <a:endParaRPr lang="en-US" sz="3200" b="1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3962400" y="990600"/>
          <a:ext cx="2999322" cy="2832100"/>
        </p:xfrm>
        <a:graphic>
          <a:graphicData uri="http://schemas.openxmlformats.org/presentationml/2006/ole">
            <p:oleObj spid="_x0000_s34821" name="KGPlot" r:id="rId3" imgW="6858000" imgH="6476760" progId="KGraph_Plot">
              <p:embed/>
            </p:oleObj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33400" y="914400"/>
          <a:ext cx="2895600" cy="2895600"/>
        </p:xfrm>
        <a:graphic>
          <a:graphicData uri="http://schemas.openxmlformats.org/presentationml/2006/ole">
            <p:oleObj spid="_x0000_s34822" name="KGPlot" r:id="rId4" imgW="6858000" imgH="6858000" progId="KGraph_Plot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19400" y="3657600"/>
            <a:ext cx="201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Characteristic</a:t>
            </a:r>
            <a:endParaRPr lang="en-US" dirty="0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0" y="3962400"/>
          <a:ext cx="2447925" cy="2190750"/>
        </p:xfrm>
        <a:graphic>
          <a:graphicData uri="http://schemas.openxmlformats.org/presentationml/2006/ole">
            <p:oleObj spid="_x0000_s34823" name="KGPlot" r:id="rId5" imgW="6867144" imgH="6472428" progId="KGraph_Plot">
              <p:embed/>
            </p:oleObj>
          </a:graphicData>
        </a:graphic>
      </p:graphicFrame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25" name="Object 9"/>
          <p:cNvGraphicFramePr>
            <a:graphicFrameLocks noChangeAspect="1"/>
          </p:cNvGraphicFramePr>
          <p:nvPr/>
        </p:nvGraphicFramePr>
        <p:xfrm>
          <a:off x="2057400" y="3962400"/>
          <a:ext cx="2657475" cy="2190750"/>
        </p:xfrm>
        <a:graphic>
          <a:graphicData uri="http://schemas.openxmlformats.org/presentationml/2006/ole">
            <p:oleObj spid="_x0000_s34825" name="KGPlot" r:id="rId6" imgW="6867144" imgH="6472428" progId="KGraph_Plot">
              <p:embed/>
            </p:oleObj>
          </a:graphicData>
        </a:graphic>
      </p:graphicFrame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4343400" y="3886200"/>
          <a:ext cx="2733675" cy="2238375"/>
        </p:xfrm>
        <a:graphic>
          <a:graphicData uri="http://schemas.openxmlformats.org/presentationml/2006/ole">
            <p:oleObj spid="_x0000_s34827" name="KGPlot" r:id="rId7" imgW="6867144" imgH="6472428" progId="KGraph_Plot">
              <p:embed/>
            </p:oleObj>
          </a:graphicData>
        </a:graphic>
      </p:graphicFrame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29" name="Object 13"/>
          <p:cNvGraphicFramePr>
            <a:graphicFrameLocks noChangeAspect="1"/>
          </p:cNvGraphicFramePr>
          <p:nvPr/>
        </p:nvGraphicFramePr>
        <p:xfrm>
          <a:off x="6705600" y="3810000"/>
          <a:ext cx="2628900" cy="2257425"/>
        </p:xfrm>
        <a:graphic>
          <a:graphicData uri="http://schemas.openxmlformats.org/presentationml/2006/ole">
            <p:oleObj spid="_x0000_s34829" name="KGPlot" r:id="rId8" imgW="6867144" imgH="6472428" progId="KGraph_Plot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33800" y="6019800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Transfer Characteristic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6248400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 mV/decade &lt; SS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6248400"/>
            <a:ext cx="2347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µ ~ 50 cm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s</a:t>
            </a:r>
            <a:r>
              <a:rPr lang="en-US" sz="2800" baseline="30000" dirty="0" smtClean="0"/>
              <a:t>-1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3180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Future Works 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219200"/>
            <a:ext cx="80802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 Ta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O</a:t>
            </a:r>
            <a:r>
              <a:rPr lang="en-US" sz="3200" baseline="-25000" dirty="0" smtClean="0"/>
              <a:t>5</a:t>
            </a:r>
            <a:r>
              <a:rPr lang="en-US" sz="3200" dirty="0" smtClean="0"/>
              <a:t> as Top Gate dielectric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Optimizing the Contacts with Graphene electrodes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Optimizing the thermal oxidation Process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Scaling of Dielectric thickness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Scaling of Channel length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448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Acknowledgements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7880" y="1295400"/>
            <a:ext cx="8230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Advisor</a:t>
            </a:r>
            <a:r>
              <a:rPr lang="en-US" sz="3200" dirty="0" smtClean="0"/>
              <a:t> :  Dr. </a:t>
            </a:r>
            <a:r>
              <a:rPr lang="en-US" sz="3200" dirty="0" err="1" smtClean="0"/>
              <a:t>Zhixian</a:t>
            </a:r>
            <a:r>
              <a:rPr lang="en-US" sz="3200" dirty="0" smtClean="0"/>
              <a:t> Zhou</a:t>
            </a:r>
          </a:p>
          <a:p>
            <a:endParaRPr lang="en-US" sz="3200" dirty="0" smtClean="0"/>
          </a:p>
          <a:p>
            <a:r>
              <a:rPr lang="en-US" sz="3200" b="1" dirty="0" smtClean="0"/>
              <a:t>Committee Members </a:t>
            </a:r>
            <a:r>
              <a:rPr lang="en-US" sz="3200" dirty="0" smtClean="0"/>
              <a:t>: </a:t>
            </a:r>
          </a:p>
          <a:p>
            <a:pPr lvl="4"/>
            <a:r>
              <a:rPr lang="en-US" sz="3200" dirty="0" smtClean="0"/>
              <a:t>Dr. Boris </a:t>
            </a:r>
            <a:r>
              <a:rPr lang="en-US" sz="3200" dirty="0" err="1" smtClean="0"/>
              <a:t>Nadgorny</a:t>
            </a:r>
            <a:endParaRPr lang="en-US" sz="3200" dirty="0" smtClean="0"/>
          </a:p>
          <a:p>
            <a:pPr lvl="4"/>
            <a:r>
              <a:rPr lang="en-US" sz="3200" dirty="0" smtClean="0"/>
              <a:t>Dr. </a:t>
            </a:r>
            <a:r>
              <a:rPr lang="en-US" sz="3200" dirty="0" err="1" smtClean="0"/>
              <a:t>Ashis</a:t>
            </a:r>
            <a:r>
              <a:rPr lang="en-US" sz="3200" dirty="0" smtClean="0"/>
              <a:t> </a:t>
            </a:r>
            <a:r>
              <a:rPr lang="en-US" sz="3200" dirty="0" err="1" smtClean="0"/>
              <a:t>Mukhopadhyay</a:t>
            </a:r>
            <a:r>
              <a:rPr lang="en-US" sz="3200" dirty="0" smtClean="0"/>
              <a:t> </a:t>
            </a:r>
          </a:p>
          <a:p>
            <a:pPr lvl="4"/>
            <a:r>
              <a:rPr lang="en-US" sz="3200" dirty="0" smtClean="0"/>
              <a:t>Dr. Mark Ming-Cheng Cheng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6482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Bhim</a:t>
            </a:r>
            <a:r>
              <a:rPr lang="en-US" sz="2800" dirty="0" smtClean="0"/>
              <a:t> </a:t>
            </a:r>
            <a:r>
              <a:rPr lang="en-US" sz="2800" dirty="0" err="1" smtClean="0"/>
              <a:t>Chamlagain</a:t>
            </a:r>
            <a:r>
              <a:rPr lang="en-US" sz="2800" dirty="0" smtClean="0"/>
              <a:t>, </a:t>
            </a:r>
            <a:r>
              <a:rPr lang="en-US" sz="2800" dirty="0" err="1" smtClean="0"/>
              <a:t>Quingsong</a:t>
            </a:r>
            <a:r>
              <a:rPr lang="en-US" sz="2800" dirty="0" smtClean="0"/>
              <a:t> Cui, </a:t>
            </a:r>
            <a:r>
              <a:rPr lang="en-US" sz="2800" dirty="0" err="1" smtClean="0"/>
              <a:t>Hsun</a:t>
            </a:r>
            <a:r>
              <a:rPr lang="en-US" sz="2800" dirty="0" smtClean="0"/>
              <a:t> Jen Chuang 'Ben', </a:t>
            </a:r>
          </a:p>
          <a:p>
            <a:r>
              <a:rPr lang="en-US" sz="2800" dirty="0" err="1" smtClean="0"/>
              <a:t>Meeghage</a:t>
            </a:r>
            <a:r>
              <a:rPr lang="en-US" sz="2800" dirty="0" smtClean="0"/>
              <a:t> </a:t>
            </a:r>
            <a:r>
              <a:rPr lang="en-US" sz="2800" dirty="0" err="1" smtClean="0"/>
              <a:t>Perera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791200"/>
            <a:ext cx="446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Upendra</a:t>
            </a:r>
            <a:r>
              <a:rPr lang="en-US" sz="2800" dirty="0" smtClean="0"/>
              <a:t>, </a:t>
            </a:r>
            <a:r>
              <a:rPr lang="en-US" sz="2800" dirty="0" err="1" smtClean="0"/>
              <a:t>Kraig</a:t>
            </a:r>
            <a:r>
              <a:rPr lang="en-US" sz="2800" dirty="0" smtClean="0"/>
              <a:t>, Arthur, </a:t>
            </a:r>
            <a:r>
              <a:rPr lang="en-US" sz="2800" dirty="0" err="1" smtClean="0"/>
              <a:t>Prakash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7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938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469" y="3962400"/>
            <a:ext cx="83545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THANK  YOU.</a:t>
            </a:r>
            <a:endParaRPr lang="en-US" sz="115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Graphene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287244"/>
            <a:ext cx="8839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 </a:t>
            </a:r>
            <a:r>
              <a:rPr lang="en-US" sz="2800" dirty="0" smtClean="0"/>
              <a:t>Strong in-plane bond and weak inter-layer force</a:t>
            </a:r>
          </a:p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Uniform surface </a:t>
            </a:r>
          </a:p>
          <a:p>
            <a:r>
              <a:rPr lang="en-US" sz="28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Free from Dangling bonds</a:t>
            </a:r>
          </a:p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Stable at room temp</a:t>
            </a:r>
          </a:p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High Mobility</a:t>
            </a:r>
          </a:p>
          <a:p>
            <a:r>
              <a:rPr lang="en-US" sz="1400" b="1" dirty="0" smtClean="0"/>
              <a:t>	</a:t>
            </a:r>
            <a:r>
              <a:rPr lang="en-US" sz="2000" b="1" dirty="0" smtClean="0"/>
              <a:t>10</a:t>
            </a:r>
            <a:r>
              <a:rPr lang="en-US" sz="2000" b="1" baseline="30000" dirty="0" smtClean="0"/>
              <a:t>6</a:t>
            </a:r>
            <a:r>
              <a:rPr lang="en-US" sz="2000" dirty="0" smtClean="0"/>
              <a:t>cm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at </a:t>
            </a:r>
            <a:r>
              <a:rPr lang="en-US" sz="2000" b="1" dirty="0" smtClean="0"/>
              <a:t>2K</a:t>
            </a:r>
          </a:p>
          <a:p>
            <a:r>
              <a:rPr lang="en-US" sz="2000" b="1" dirty="0" smtClean="0"/>
              <a:t>	10</a:t>
            </a:r>
            <a:r>
              <a:rPr lang="en-US" sz="2000" b="1" baseline="30000" dirty="0" smtClean="0"/>
              <a:t>5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v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</a:t>
            </a:r>
            <a:r>
              <a:rPr lang="en-US" sz="2000" b="1" dirty="0" smtClean="0"/>
              <a:t>room temp</a:t>
            </a:r>
          </a:p>
          <a:p>
            <a:r>
              <a:rPr lang="en-US" sz="1600" i="1" dirty="0" smtClean="0"/>
              <a:t>			</a:t>
            </a:r>
            <a:r>
              <a:rPr lang="en-US" sz="1600" i="1" dirty="0" err="1" smtClean="0"/>
              <a:t>Elac</a:t>
            </a:r>
            <a:r>
              <a:rPr lang="en-US" sz="1600" i="1" dirty="0" smtClean="0"/>
              <a:t> D.C.(2011)</a:t>
            </a:r>
          </a:p>
          <a:p>
            <a:pPr>
              <a:buFont typeface="Wingdings" pitchFamily="2" charset="2"/>
              <a:buChar char="Ø"/>
            </a:pPr>
            <a:r>
              <a:rPr lang="en-US" sz="4000" dirty="0" smtClean="0"/>
              <a:t> </a:t>
            </a:r>
            <a:r>
              <a:rPr lang="en-US" sz="2800" dirty="0" smtClean="0"/>
              <a:t>Zero band gap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4207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High K Dielectrics</a:t>
            </a:r>
            <a:endParaRPr lang="en-US" sz="4000" b="1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1143000"/>
            <a:ext cx="3576918" cy="1600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9600" y="43434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high K</a:t>
            </a:r>
            <a:r>
              <a:rPr lang="en-US" sz="3200" dirty="0" smtClean="0"/>
              <a:t> = 10 nm</a:t>
            </a:r>
          </a:p>
          <a:p>
            <a:r>
              <a:rPr lang="en-US" sz="3200" dirty="0" smtClean="0">
                <a:latin typeface="Times New Roman"/>
                <a:cs typeface="Times New Roman"/>
              </a:rPr>
              <a:t>Ԑ</a:t>
            </a:r>
            <a:r>
              <a:rPr lang="en-US" sz="3200" baseline="-25000" dirty="0" smtClean="0">
                <a:latin typeface="Times New Roman"/>
                <a:cs typeface="Times New Roman"/>
              </a:rPr>
              <a:t>r</a:t>
            </a:r>
            <a:r>
              <a:rPr lang="en-US" sz="3200" dirty="0" smtClean="0">
                <a:latin typeface="Times New Roman"/>
                <a:cs typeface="Times New Roman"/>
              </a:rPr>
              <a:t>, </a:t>
            </a:r>
            <a:r>
              <a:rPr lang="en-US" sz="3200" baseline="-25000" dirty="0" smtClean="0">
                <a:latin typeface="Times New Roman"/>
                <a:cs typeface="Times New Roman"/>
              </a:rPr>
              <a:t>SiO2</a:t>
            </a:r>
            <a:r>
              <a:rPr lang="en-US" sz="3200" dirty="0" smtClean="0">
                <a:latin typeface="Times New Roman"/>
                <a:cs typeface="Times New Roman"/>
              </a:rPr>
              <a:t> = 3.9</a:t>
            </a:r>
          </a:p>
          <a:p>
            <a:r>
              <a:rPr lang="en-US" sz="3200" dirty="0" smtClean="0">
                <a:latin typeface="Times New Roman"/>
                <a:cs typeface="Times New Roman"/>
              </a:rPr>
              <a:t>Ԑ</a:t>
            </a:r>
            <a:r>
              <a:rPr lang="en-US" sz="3200" baseline="-25000" dirty="0" smtClean="0">
                <a:latin typeface="Times New Roman"/>
                <a:cs typeface="Times New Roman"/>
              </a:rPr>
              <a:t>r</a:t>
            </a:r>
            <a:r>
              <a:rPr lang="en-US" sz="3200" dirty="0" smtClean="0">
                <a:latin typeface="Times New Roman"/>
                <a:cs typeface="Times New Roman"/>
              </a:rPr>
              <a:t>, </a:t>
            </a:r>
            <a:r>
              <a:rPr lang="en-US" sz="3200" baseline="-25000" dirty="0" smtClean="0">
                <a:latin typeface="Times New Roman"/>
                <a:cs typeface="Times New Roman"/>
              </a:rPr>
              <a:t>Ta2O5</a:t>
            </a:r>
            <a:r>
              <a:rPr lang="en-US" sz="3200" dirty="0" smtClean="0">
                <a:latin typeface="Times New Roman"/>
                <a:cs typeface="Times New Roman"/>
              </a:rPr>
              <a:t> =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3505200" y="4724400"/>
            <a:ext cx="9906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4572000"/>
            <a:ext cx="30299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</a:t>
            </a:r>
            <a:r>
              <a:rPr lang="en-US" sz="4400" baseline="-25000" dirty="0" err="1" smtClean="0"/>
              <a:t>eq</a:t>
            </a:r>
            <a:r>
              <a:rPr lang="en-US" sz="4400" dirty="0" smtClean="0"/>
              <a:t> = 1.95 nm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5361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AFM Characterization : </a:t>
            </a:r>
            <a:endParaRPr lang="en-US" sz="4000" b="1" dirty="0"/>
          </a:p>
        </p:txBody>
      </p:sp>
      <p:pic>
        <p:nvPicPr>
          <p:cNvPr id="5" name="Picture 4" descr="E:\Research\Prospectus\sagar_AFM images\High K dielectric project\G-backgate-2_9-6-15\56_22\after lift off\151002Topography001 cropped.tif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373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733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MoS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3352800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Ta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r>
              <a:rPr lang="en-US" sz="2400" dirty="0" smtClean="0">
                <a:solidFill>
                  <a:srgbClr val="002060"/>
                </a:solidFill>
              </a:rPr>
              <a:t>O</a:t>
            </a:r>
            <a:r>
              <a:rPr lang="en-US" sz="2400" baseline="-25000" dirty="0" smtClean="0">
                <a:solidFill>
                  <a:srgbClr val="002060"/>
                </a:solidFill>
              </a:rPr>
              <a:t>5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4953000"/>
            <a:ext cx="146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Graphene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8800" y="5181600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 Electrode</a:t>
            </a:r>
            <a:endParaRPr lang="en-US" dirty="0"/>
          </a:p>
        </p:txBody>
      </p:sp>
      <p:pic>
        <p:nvPicPr>
          <p:cNvPr id="62465" name="Picture 1" descr="E:\Research\Prospectus\Ta2O5_Quishong_AFM images\070115 No.1\-3-3_22\150707Topography009.ti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132" y="1676400"/>
            <a:ext cx="3742267" cy="3962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09600" y="6172200"/>
            <a:ext cx="323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Graphene Back gate device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6096000"/>
            <a:ext cx="307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Platinum Back gate device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467600" y="2057400"/>
            <a:ext cx="9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Platinum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10200" y="2133600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Ta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r>
              <a:rPr lang="en-US" sz="2400" dirty="0" smtClean="0">
                <a:solidFill>
                  <a:srgbClr val="002060"/>
                </a:solidFill>
              </a:rPr>
              <a:t>O</a:t>
            </a:r>
            <a:r>
              <a:rPr lang="en-US" sz="2400" baseline="-25000" dirty="0" smtClean="0">
                <a:solidFill>
                  <a:srgbClr val="002060"/>
                </a:solidFill>
              </a:rPr>
              <a:t>5</a:t>
            </a:r>
            <a:endParaRPr lang="en-US" baseline="-25000" dirty="0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9800" y="3505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MoS</a:t>
            </a:r>
            <a:r>
              <a:rPr lang="en-US" sz="2400" baseline="-25000" dirty="0" smtClean="0">
                <a:solidFill>
                  <a:srgbClr val="002060"/>
                </a:solidFill>
              </a:rPr>
              <a:t>2</a:t>
            </a:r>
            <a:endParaRPr lang="en-US" sz="2400" baseline="-25000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3600" y="4648200"/>
            <a:ext cx="153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 Electrodes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Research\Prospectus\sagar_AFM images\High K dielectric project\TaS2-2_7-1-15\-00_55\150709Topography001 cropped copy_before heating.tif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0"/>
            <a:ext cx="3352800" cy="297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E:\Research\Prospectus\sagar_AFM images\High K dielectric project\TaS2-2_7-1-15\-00_55\150710Topography002 cropped copy_after heating.tif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133600"/>
            <a:ext cx="3352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5791200"/>
            <a:ext cx="2128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Before heating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5791200"/>
            <a:ext cx="1875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 heating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28600"/>
            <a:ext cx="2840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AFM Study :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45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Graphene like material with finite band gap </a:t>
            </a:r>
          </a:p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Thermally stable</a:t>
            </a:r>
          </a:p>
          <a:p>
            <a:r>
              <a:rPr lang="en-US" sz="28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Compatible</a:t>
            </a:r>
          </a:p>
          <a:p>
            <a:r>
              <a:rPr lang="en-US" sz="28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Excellent on-off ratio</a:t>
            </a:r>
            <a:r>
              <a:rPr lang="en-US" sz="2000" dirty="0" smtClean="0"/>
              <a:t> </a:t>
            </a:r>
            <a:r>
              <a:rPr lang="en-US" sz="2000" b="1" dirty="0" smtClean="0"/>
              <a:t>&gt; 10</a:t>
            </a:r>
            <a:r>
              <a:rPr lang="en-US" sz="2000" b="1" baseline="30000" dirty="0" smtClean="0"/>
              <a:t>6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52400"/>
            <a:ext cx="8839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Graphene Like 2D material :</a:t>
            </a:r>
          </a:p>
          <a:p>
            <a:pPr algn="ctr"/>
            <a:r>
              <a:rPr lang="en-US" sz="3600" b="1" dirty="0" smtClean="0"/>
              <a:t>Transitional Metal Dichalcogenides</a:t>
            </a:r>
          </a:p>
          <a:p>
            <a:pPr algn="ctr"/>
            <a:r>
              <a:rPr lang="en-US" sz="3600" b="1" dirty="0" smtClean="0"/>
              <a:t>(TMD)</a:t>
            </a:r>
          </a:p>
          <a:p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MoS2 FET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7620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Field effect mobility of MoS2 (8-40 nm) is found in tens of cm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/Vs and on-off ratio higher than 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 .</a:t>
            </a:r>
            <a:r>
              <a:rPr lang="en-US" sz="2400" baseline="30000" dirty="0" smtClean="0"/>
              <a:t> </a:t>
            </a:r>
          </a:p>
          <a:p>
            <a:pPr algn="r"/>
            <a:r>
              <a:rPr lang="en-US" sz="2400" b="1" dirty="0" smtClean="0"/>
              <a:t>Anthony Ayari et al., (2007)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 mobility for the  single layer MoS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FET on SiO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is found in the range 0.1 – 10 cm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/Vs.   </a:t>
            </a:r>
          </a:p>
          <a:p>
            <a:pPr algn="r"/>
            <a:r>
              <a:rPr lang="en-US" sz="2400" b="1" dirty="0" smtClean="0"/>
              <a:t>B. Radisavljevic  et. al.,(2011)</a:t>
            </a:r>
          </a:p>
          <a:p>
            <a:pPr algn="r"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mobility of bi-layer MoS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FET were extracted 10-15 cm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/Vs. </a:t>
            </a:r>
          </a:p>
          <a:p>
            <a:pPr algn="r"/>
            <a:r>
              <a:rPr lang="en-US" sz="2400" b="1" dirty="0" smtClean="0"/>
              <a:t>Han Wang et. al., (2012)</a:t>
            </a:r>
          </a:p>
          <a:p>
            <a:pPr algn="r"/>
            <a:endParaRPr lang="en-US" sz="2400" b="1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Room temperature mobility 50-200 cm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/Vs for bulk MoS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.</a:t>
            </a:r>
          </a:p>
          <a:p>
            <a:pPr algn="r"/>
            <a:r>
              <a:rPr lang="en-US" sz="2400" b="1" dirty="0" smtClean="0"/>
              <a:t>R. Fivaz et.al., (1967) 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828800"/>
            <a:ext cx="6172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Contact</a:t>
            </a:r>
          </a:p>
          <a:p>
            <a:r>
              <a:rPr lang="en-US" sz="32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Interface</a:t>
            </a:r>
          </a:p>
          <a:p>
            <a:r>
              <a:rPr lang="en-US" sz="32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High K dielectric integration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52400"/>
            <a:ext cx="54489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Challenges of MoS2 FET </a:t>
            </a:r>
          </a:p>
          <a:p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341" y="5710535"/>
            <a:ext cx="898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our study, we will be focusing on High K dielectric integration of  MoS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FET.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5594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Why High K dielectric ?  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143000"/>
            <a:ext cx="8915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Electrostatic control of channel is achieved through the capacitive coupling between the gate and the channel region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Scaling requires reduction in the source and drain depth by the same scaling factor as gate length, to ensure the effective control of channel. 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Decreasing the thickness of gate oxide provides same result as thickness is inversely proportional to C.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5800" y="4038600"/>
            <a:ext cx="4419600" cy="1295400"/>
            <a:chOff x="4495800" y="1752600"/>
            <a:chExt cx="4419600" cy="1295400"/>
          </a:xfrm>
        </p:grpSpPr>
        <p:grpSp>
          <p:nvGrpSpPr>
            <p:cNvPr id="8" name="Group 24"/>
            <p:cNvGrpSpPr/>
            <p:nvPr/>
          </p:nvGrpSpPr>
          <p:grpSpPr>
            <a:xfrm>
              <a:off x="4495800" y="1828800"/>
              <a:ext cx="2514600" cy="1219200"/>
              <a:chOff x="5715000" y="2057400"/>
              <a:chExt cx="2514600" cy="12192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791200" y="2743200"/>
                <a:ext cx="2438400" cy="5334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2060"/>
                    </a:solidFill>
                  </a:rPr>
                  <a:t>Metal 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5715000" y="2438400"/>
                <a:ext cx="2514600" cy="304800"/>
              </a:xfrm>
              <a:prstGeom prst="roundRect">
                <a:avLst>
                  <a:gd name="adj" fmla="val 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4"/>
                    </a:solidFill>
                  </a:rPr>
                  <a:t>Oxide</a:t>
                </a:r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943600" y="2057400"/>
                <a:ext cx="1905000" cy="381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Semi-conductor</a:t>
                </a:r>
                <a:endParaRPr lang="en-US" sz="2000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43600" y="2362200"/>
                <a:ext cx="1905000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0800000">
                <a:off x="6019800" y="2743200"/>
                <a:ext cx="1828800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239000" y="1752600"/>
              <a:ext cx="167640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Imaginary </a:t>
              </a:r>
            </a:p>
            <a:p>
              <a:r>
                <a:rPr lang="en-US" sz="2400" b="1" dirty="0" smtClean="0"/>
                <a:t>capacitor </a:t>
              </a:r>
            </a:p>
            <a:p>
              <a:r>
                <a:rPr lang="en-US" sz="2400" b="1" dirty="0" smtClean="0"/>
                <a:t>plate </a:t>
              </a:r>
              <a:endParaRPr lang="en-US" sz="2400" b="1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6705600" y="2057400"/>
              <a:ext cx="6096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6705600" y="2590800"/>
              <a:ext cx="6096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3733800"/>
            <a:ext cx="2441448" cy="16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But ,</a:t>
            </a:r>
            <a:endParaRPr lang="en-US" sz="4000" b="1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1009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912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Finding new dielectrics  having high dielectric constant !!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41910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Replacing SiO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by dielectric having high dielectric constant increases the capacitive coupling 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228600" y="8382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Decreasing the gate oxide thickness gives rise to short channel effects: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 smtClean="0"/>
              <a:t> </a:t>
            </a:r>
            <a:r>
              <a:rPr lang="en-US" sz="2800" dirty="0" smtClean="0"/>
              <a:t>Increase in leakage current 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 Reduction In On-off ratio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 Break down of gate oxide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800" y="3200400"/>
            <a:ext cx="3047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Another Way,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4053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Criteria Required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676400"/>
            <a:ext cx="55172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 Good thermal stability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Low density of intrinsic defects</a:t>
            </a:r>
          </a:p>
          <a:p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Sufficient gate dielectric lifetime </a:t>
            </a:r>
          </a:p>
          <a:p>
            <a:pPr>
              <a:buFont typeface="Wingdings" pitchFamily="2" charset="2"/>
              <a:buChar char="Ø"/>
            </a:pPr>
            <a:endParaRPr lang="en-US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Sufficient energy band-gap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4441</TotalTime>
  <Words>891</Words>
  <Application>Microsoft Office PowerPoint</Application>
  <PresentationFormat>On-screen Show (4:3)</PresentationFormat>
  <Paragraphs>233</Paragraphs>
  <Slides>32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Equity</vt:lpstr>
      <vt:lpstr>KGPlot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Sagar Paudel</dc:creator>
  <cp:lastModifiedBy>Kraig Andrews</cp:lastModifiedBy>
  <cp:revision>101</cp:revision>
  <dcterms:created xsi:type="dcterms:W3CDTF">2006-08-16T00:00:00Z</dcterms:created>
  <dcterms:modified xsi:type="dcterms:W3CDTF">2016-02-03T01:45:48Z</dcterms:modified>
</cp:coreProperties>
</file>